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75565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8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pos="4492" userDrawn="1">
          <p15:clr>
            <a:srgbClr val="A4A3A4"/>
          </p15:clr>
        </p15:guide>
        <p15:guide id="4" pos="268" userDrawn="1">
          <p15:clr>
            <a:srgbClr val="A4A3A4"/>
          </p15:clr>
        </p15:guide>
        <p15:guide id="5" orient="horz" pos="6248" userDrawn="1">
          <p15:clr>
            <a:srgbClr val="A4A3A4"/>
          </p15:clr>
        </p15:guide>
        <p15:guide id="6" orient="horz" pos="12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86E"/>
    <a:srgbClr val="A7A7D6"/>
    <a:srgbClr val="F1B7D3"/>
    <a:srgbClr val="F9C4AA"/>
    <a:srgbClr val="6565A5"/>
    <a:srgbClr val="BB9BF5"/>
    <a:srgbClr val="DB8ABC"/>
    <a:srgbClr val="D39784"/>
    <a:srgbClr val="E79D6D"/>
    <a:srgbClr val="8B8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>
      <p:cViewPr varScale="1">
        <p:scale>
          <a:sx n="72" d="100"/>
          <a:sy n="72" d="100"/>
        </p:scale>
        <p:origin x="2946" y="60"/>
      </p:cViewPr>
      <p:guideLst>
        <p:guide orient="horz" pos="728"/>
        <p:guide pos="2160"/>
        <p:guide pos="4492"/>
        <p:guide pos="268"/>
        <p:guide orient="horz" pos="6248"/>
        <p:guide orient="horz" pos="12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D6A48-F19A-4346-A909-8726204AFFFD}" type="datetimeFigureOut">
              <a:rPr lang="es-ES" smtClean="0"/>
              <a:t>27/08/2024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128-2BDA-4A23-A8DE-5698A99E73D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5128-2BDA-4A23-A8DE-5698A99E73D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402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B5257-02BC-4365-9CC1-8D929DE62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0055"/>
            <a:ext cx="5667375" cy="3722887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11ECC9-8914-42F2-80A4-D99C0FC7D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32A120-FC23-4FF0-9343-38405D44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0099510"/>
            <a:ext cx="1700213" cy="5693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6870EE-F90D-4824-80E5-652C5B2B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091" y="10086058"/>
            <a:ext cx="2550319" cy="5693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22E5FA-0EA8-42B2-951A-D52EEC40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56287" y="10086057"/>
            <a:ext cx="1700213" cy="569325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160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85CB4-DFC3-4DDE-9D12-98740933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120A66-F673-4CCD-B13E-AB7556ABB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B02D2D-9939-4DB5-BC9D-167B3D61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E39B3-491E-456B-AC88-2AEAD10E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7635FA-53C3-4F8D-BE2A-E3D4BD3B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82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3D4DE0-6839-4435-B44C-2FC1DF0AA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0" y="569325"/>
            <a:ext cx="1629370" cy="90621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92ECDA-30FF-48F2-9D36-F04838779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09" y="569325"/>
            <a:ext cx="4793655" cy="90621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E202B8-D2E0-4046-ACEF-C2AE1FEC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166D2-8104-44F4-AF1D-1A7A345B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49F19C-D465-4699-B9D4-C2DE50DB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140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41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B0962-F5A0-4901-84E7-702A1BE0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D67820-EC12-444C-B7C8-2EDFE68DE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DAB3B-DEE9-464B-9F0E-8BCC90A6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BA726-FEE0-489C-9A4C-2576C86E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42890-9400-44AC-BDE5-6427FFDE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89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D31FA-FCD8-4738-8865-EAAD0E04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5925"/>
            <a:ext cx="6517481" cy="4448157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8E045E-FB6B-4537-9F70-4891189BF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56164"/>
            <a:ext cx="6517481" cy="233918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5EF757-B31A-4936-81E5-4419BA97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DB122-495D-4539-A063-149B69B3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6FA81-0E49-4541-9391-184A4CF6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55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EEA46-9551-41D3-A741-467BB8FB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164036-5FD3-45D0-8971-B2F9BA158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4CD5FC-3665-4C03-A410-DBECECD5C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8D7912-84FB-41BD-A73F-B696CA31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421C18-D644-4AA1-8008-B0A2E4B3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61613B-0250-48D3-BFC7-4C4EE74B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85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6C63F-4E64-4D1A-BA19-E79F4E75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326"/>
            <a:ext cx="6517481" cy="206689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5C71AA-A28D-4406-9F30-2F182459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4" y="2621369"/>
            <a:ext cx="3196753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5B1B53-F7BA-4062-ACC5-E4D2DAF1A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4" y="3906061"/>
            <a:ext cx="3196753" cy="57452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DA28E5-719E-4EF4-81CB-FF3D27269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37D06-8A42-48D2-A2B9-598B09BEA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4DD029-AC67-4252-A97B-1C04E480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7DD73A-111D-4AE9-8E2A-3098C652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ABFD59-0A90-4DBB-92D1-260D70B8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28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50601-38C7-4B0C-B049-90184437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CF16EC-8B80-4615-97AC-83F9C79D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6BB271-960D-4F26-8E43-28944E2E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89B148-C037-46B1-8E81-16F386DC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488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F00DBE-1033-4C50-85BB-99312025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3A10DE-2689-44F4-9AA0-3067774A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81F710-08D6-490D-993D-34A5B898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785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5574D-BB9D-4E48-95B3-8F173372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6AADA-3AFC-4A1E-96C5-DA970373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9A94E1-D86E-4CF0-8341-AF6F27CA0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60DFB0-F666-4B2F-8740-F047B446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505FF1-2443-4389-88D3-D8E3982A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8C6CDD-999A-497D-B031-64FC833C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03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25159-CCB2-46D0-8468-2D53C887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EE24B0-C484-42CA-8615-EE61B7C09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A49F76-ECB4-4E03-AA0F-B61D58F6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0F371-388D-4AAF-92EE-673384FD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A0E88D-D0C6-49F9-9308-F1674CE4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A5EC21-993D-4168-B2C3-518BE0BD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116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160F79-F178-4A72-9477-8838D0BB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326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210267-C66F-4864-9D74-C301FE99D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3356539"/>
            <a:ext cx="6517481" cy="627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6EB17A-771A-4A2B-B568-71A4178BB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10124076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774F45-629A-438B-A957-9FB173BD7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10124076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904218-BE98-49B1-8059-EF344557C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6287" y="10124076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65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mailto:barbara.sequera@icea.es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ormacion@icea.e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7559992" cy="1069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0250" y="1993900"/>
            <a:ext cx="5575580" cy="3436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</a:pPr>
            <a:r>
              <a:rPr lang="es-ES" sz="3600" b="1" dirty="0">
                <a:solidFill>
                  <a:srgbClr val="FFFFFF"/>
                </a:solidFill>
                <a:latin typeface="Futura bold" panose="020B0802020204020204" pitchFamily="34" charset="0"/>
                <a:cs typeface="Futura"/>
              </a:rPr>
              <a:t>Gestión riesgo outsourcing y normativa DORA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</a:pPr>
            <a:endParaRPr lang="es-ES" sz="3600" b="1" dirty="0">
              <a:solidFill>
                <a:srgbClr val="FFFFFF"/>
              </a:solidFill>
              <a:latin typeface="Futura bold" panose="020B0802020204020204" pitchFamily="34" charset="0"/>
              <a:cs typeface="Futura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z="2800" b="0" dirty="0">
              <a:solidFill>
                <a:srgbClr val="FFFFFF"/>
              </a:solidFill>
              <a:latin typeface="Futura"/>
              <a:cs typeface="Futur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s-ES" sz="2800" b="0" dirty="0">
              <a:solidFill>
                <a:srgbClr val="FFFFFF"/>
              </a:solidFill>
              <a:latin typeface="Futura"/>
              <a:cs typeface="Futura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E08F46-240D-831C-0AE6-0B13B6B07ECE}"/>
              </a:ext>
            </a:extLst>
          </p:cNvPr>
          <p:cNvSpPr txBox="1"/>
          <p:nvPr/>
        </p:nvSpPr>
        <p:spPr>
          <a:xfrm>
            <a:off x="693134" y="39751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trimestre 2025</a:t>
            </a:r>
          </a:p>
          <a:p>
            <a:r>
              <a:rPr lang="es-ES"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 y/o </a:t>
            </a:r>
            <a:r>
              <a:rPr lang="es-ES" sz="1800"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"/>
            <a:ext cx="7559992" cy="45846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0188" y="6545180"/>
            <a:ext cx="67056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es-ES" sz="2000" b="1" i="0" u="none" strike="noStrike" kern="0" cap="none" spc="-1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bold" panose="020B0802020204020204" pitchFamily="34" charset="0"/>
                <a:ea typeface="+mj-ea"/>
                <a:cs typeface="Futura Medium" panose="020B0602020204020303" pitchFamily="34" charset="-79"/>
              </a:rPr>
              <a:t>Objetivos</a:t>
            </a:r>
          </a:p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lang="es-ES" sz="1200" b="1" dirty="0">
                <a:solidFill>
                  <a:srgbClr val="32386E"/>
                </a:solidFill>
                <a:latin typeface="Arial"/>
                <a:cs typeface="Arial"/>
              </a:rPr>
              <a:t>externalización de procesos y servicios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hoy en día es una estrategia generalizada que puede aportar </a:t>
            </a:r>
            <a:r>
              <a:rPr lang="es-ES" sz="1200" b="1" dirty="0">
                <a:solidFill>
                  <a:srgbClr val="32386E"/>
                </a:solidFill>
                <a:latin typeface="Arial"/>
                <a:cs typeface="Arial"/>
              </a:rPr>
              <a:t>beneficios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 a las compañías, pero también supone un </a:t>
            </a:r>
            <a:r>
              <a:rPr lang="es-ES" sz="1200" b="1" dirty="0">
                <a:solidFill>
                  <a:srgbClr val="32386E"/>
                </a:solidFill>
                <a:latin typeface="Arial"/>
                <a:cs typeface="Arial"/>
              </a:rPr>
              <a:t>riesgo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. Muchos de los procesos de externalización fracasan o tienen un rendimiento inferior al deseado inicialmente que puede evitarse mediante las metodologías y herramientas que permiten el análisis y la toma de decisiones. </a:t>
            </a:r>
          </a:p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En esta sesión se analizará cómo llevar a cabo un </a:t>
            </a:r>
            <a:r>
              <a:rPr lang="es-ES" sz="1200" b="1" dirty="0">
                <a:solidFill>
                  <a:srgbClr val="32386E"/>
                </a:solidFill>
                <a:latin typeface="Arial"/>
                <a:cs typeface="Arial"/>
              </a:rPr>
              <a:t>proceso de Outsourcing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y cómo efectuar la </a:t>
            </a:r>
            <a:r>
              <a:rPr lang="es-ES" sz="1200" b="1" dirty="0">
                <a:solidFill>
                  <a:srgbClr val="32386E"/>
                </a:solidFill>
                <a:latin typeface="Arial"/>
                <a:cs typeface="Arial"/>
              </a:rPr>
              <a:t>gestión de riesgos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derivados del mismo que pueden impactar en la supervivencia del negocio, además se revisaran algunos estándares y normativas emergentes como DORA. </a:t>
            </a:r>
          </a:p>
          <a:p>
            <a:pPr algn="just">
              <a:lnSpc>
                <a:spcPct val="150000"/>
              </a:lnSpc>
            </a:pPr>
            <a:endParaRPr lang="es-ES" sz="2000" b="1" kern="0" spc="-10" dirty="0">
              <a:solidFill>
                <a:schemeClr val="accent1"/>
              </a:solidFill>
              <a:latin typeface="Futura bold" panose="020B0802020204020204" pitchFamily="34" charset="0"/>
              <a:ea typeface="+mj-ea"/>
              <a:cs typeface="Futura Medium" panose="020B0602020204020303" pitchFamily="34" charset="-79"/>
            </a:endParaRPr>
          </a:p>
          <a:p>
            <a:pPr algn="just" fontAlgn="base"/>
            <a:endParaRPr lang="es-ES" sz="1200" b="1" dirty="0">
              <a:solidFill>
                <a:srgbClr val="32386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just" fontAlgn="base"/>
            <a:endParaRPr lang="es-ES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just" fontAlgn="base"/>
            <a:endParaRPr kumimoji="0" lang="es-ES" sz="1200" b="1" i="0" u="none" strike="noStrike" kern="0" cap="none" spc="-10" normalizeH="0" baseline="0" noProof="0" dirty="0">
              <a:ln>
                <a:noFill/>
              </a:ln>
              <a:solidFill>
                <a:srgbClr val="110E3A"/>
              </a:solidFill>
              <a:effectLst/>
              <a:uLnTx/>
              <a:uFillTx/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918700"/>
            <a:ext cx="7560309" cy="773505"/>
          </a:xfrm>
          <a:custGeom>
            <a:avLst/>
            <a:gdLst/>
            <a:ahLst/>
            <a:cxnLst/>
            <a:rect l="l" t="t" r="r" b="b"/>
            <a:pathLst>
              <a:path w="7560309" h="918209">
                <a:moveTo>
                  <a:pt x="7559992" y="0"/>
                </a:moveTo>
                <a:lnTo>
                  <a:pt x="0" y="0"/>
                </a:lnTo>
                <a:lnTo>
                  <a:pt x="0" y="918006"/>
                </a:lnTo>
                <a:lnTo>
                  <a:pt x="7559992" y="918006"/>
                </a:lnTo>
                <a:lnTo>
                  <a:pt x="7559992" y="0"/>
                </a:lnTo>
                <a:close/>
              </a:path>
            </a:pathLst>
          </a:custGeom>
          <a:solidFill>
            <a:srgbClr val="3638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712" y="10128250"/>
            <a:ext cx="1331500" cy="398614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056BDC4D-0096-192D-B12E-1B21FFEB4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46245"/>
              </p:ext>
            </p:extLst>
          </p:nvPr>
        </p:nvGraphicFramePr>
        <p:xfrm>
          <a:off x="425450" y="5194100"/>
          <a:ext cx="670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70707056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55446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  <a:r>
                        <a:rPr lang="es-ES" sz="1200" b="1" spc="-8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</a:t>
                      </a:r>
                      <a:r>
                        <a:rPr lang="es-ES" sz="1200" spc="335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 trimestre 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</a:t>
                      </a:r>
                      <a:r>
                        <a:rPr lang="es-ES" sz="1200" b="1" spc="-8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</a:t>
                      </a:r>
                      <a:r>
                        <a:rPr lang="es-ES" sz="1200" spc="32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1200" spc="-1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:30</a:t>
                      </a:r>
                      <a:r>
                        <a:rPr lang="es-ES" sz="1200" spc="-1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spc="-1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13:30</a:t>
                      </a:r>
                      <a:r>
                        <a:rPr lang="es-ES" sz="1200" spc="-1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horas.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7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  <a:r>
                        <a:rPr lang="es-ES" sz="1200" b="1" spc="-9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</a:t>
                      </a:r>
                      <a:r>
                        <a:rPr lang="es-ES" sz="1200" spc="-1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Presencial y/o </a:t>
                      </a:r>
                      <a:r>
                        <a:rPr lang="es-ES" sz="1200" spc="-1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webinar</a:t>
                      </a:r>
                      <a:endParaRPr lang="es-ES" sz="1200" spc="-1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Duración</a:t>
                      </a:r>
                      <a:r>
                        <a:rPr lang="es-ES" sz="1200" b="1" spc="-8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 4 horas.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955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AF63AF87-398E-A322-E486-A49D0EC5F42F}"/>
              </a:ext>
            </a:extLst>
          </p:cNvPr>
          <p:cNvGrpSpPr/>
          <p:nvPr/>
        </p:nvGrpSpPr>
        <p:grpSpPr>
          <a:xfrm>
            <a:off x="5261" y="12698"/>
            <a:ext cx="7559992" cy="9897237"/>
            <a:chOff x="5261" y="12698"/>
            <a:chExt cx="7559992" cy="9897237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3EDA627E-F3B3-70C7-DA4A-7A17F21E101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1" y="12698"/>
              <a:ext cx="7559992" cy="9897237"/>
            </a:xfrm>
            <a:prstGeom prst="rect">
              <a:avLst/>
            </a:prstGeom>
            <a:solidFill>
              <a:srgbClr val="F1B7D3"/>
            </a:solidFill>
            <a:ln>
              <a:noFill/>
            </a:ln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835DAAA-0CBE-12BA-8FD5-3A651733AA83}"/>
                </a:ext>
              </a:extLst>
            </p:cNvPr>
            <p:cNvSpPr/>
            <p:nvPr/>
          </p:nvSpPr>
          <p:spPr>
            <a:xfrm>
              <a:off x="694914" y="310101"/>
              <a:ext cx="6203315" cy="9597471"/>
            </a:xfrm>
            <a:custGeom>
              <a:avLst/>
              <a:gdLst/>
              <a:ahLst/>
              <a:cxnLst/>
              <a:rect l="l" t="t" r="r" b="b"/>
              <a:pathLst>
                <a:path w="6203315" h="7587615">
                  <a:moveTo>
                    <a:pt x="6202794" y="0"/>
                  </a:moveTo>
                  <a:lnTo>
                    <a:pt x="0" y="0"/>
                  </a:lnTo>
                  <a:lnTo>
                    <a:pt x="0" y="7587005"/>
                  </a:lnTo>
                  <a:lnTo>
                    <a:pt x="6202794" y="7587005"/>
                  </a:lnTo>
                  <a:lnTo>
                    <a:pt x="6202794" y="0"/>
                  </a:lnTo>
                  <a:close/>
                </a:path>
              </a:pathLst>
            </a:custGeom>
            <a:solidFill>
              <a:srgbClr val="A7A7D6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 algn="just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29571" y="1529322"/>
            <a:ext cx="5334000" cy="2893741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algn="ctr">
              <a:spcBef>
                <a:spcPts val="405"/>
              </a:spcBef>
            </a:pPr>
            <a:endParaRPr lang="es-ES" sz="1400" b="1" spc="-10" dirty="0">
              <a:solidFill>
                <a:srgbClr val="363875"/>
              </a:solidFill>
              <a:cs typeface="Futura Medium" panose="020B0602020204020303" pitchFamily="34" charset="-79"/>
            </a:endParaRPr>
          </a:p>
          <a:p>
            <a:pPr marL="12700" algn="ctr">
              <a:spcBef>
                <a:spcPts val="405"/>
              </a:spcBef>
            </a:pPr>
            <a:endParaRPr lang="es-ES" sz="1400" b="1" spc="-10" dirty="0">
              <a:solidFill>
                <a:srgbClr val="363875"/>
              </a:solidFill>
              <a:cs typeface="Futura Medium" panose="020B0602020204020303" pitchFamily="34" charset="-79"/>
            </a:endParaRPr>
          </a:p>
          <a:p>
            <a:pPr marL="180975" indent="-168275">
              <a:lnSpc>
                <a:spcPct val="10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Análisis de la estrategia de outsourcing </a:t>
            </a:r>
          </a:p>
          <a:p>
            <a:pPr marL="180975" indent="-168275">
              <a:lnSpc>
                <a:spcPct val="10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Requerimientos regulatorios y normativa DORA </a:t>
            </a:r>
          </a:p>
          <a:p>
            <a:pPr marL="180975" indent="-168275">
              <a:lnSpc>
                <a:spcPct val="10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Negociación del outsourcing y toma de decisiones </a:t>
            </a:r>
          </a:p>
          <a:p>
            <a:pPr marL="180975" indent="-168275">
              <a:lnSpc>
                <a:spcPct val="10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Implantación y despliegue del outsourcing </a:t>
            </a:r>
          </a:p>
          <a:p>
            <a:pPr marL="180975" indent="-168275">
              <a:lnSpc>
                <a:spcPct val="10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Control y seguimiento del outsourcing </a:t>
            </a:r>
          </a:p>
          <a:p>
            <a:pPr marL="180975" indent="-168275">
              <a:lnSpc>
                <a:spcPct val="10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Resumen y conclusiones </a:t>
            </a:r>
          </a:p>
          <a:p>
            <a:pPr marL="298450" indent="-117475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Wingdings 2" panose="05020102010507070707" pitchFamily="18" charset="2"/>
              <a:buChar char=""/>
            </a:pPr>
            <a:endParaRPr lang="es-ES" sz="1200" spc="-10" dirty="0">
              <a:solidFill>
                <a:schemeClr val="bg1"/>
              </a:solidFill>
              <a:cs typeface="Futura Medium" panose="020B0602020204020303" pitchFamily="34" charset="-79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-10" normalizeH="0" baseline="0" noProof="0" dirty="0">
              <a:ln>
                <a:noFill/>
              </a:ln>
              <a:solidFill>
                <a:srgbClr val="363875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11250" y="1024055"/>
            <a:ext cx="23463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defTabSz="914400">
              <a:lnSpc>
                <a:spcPct val="100000"/>
              </a:lnSpc>
              <a:spcBef>
                <a:spcPts val="100"/>
              </a:spcBef>
            </a:pPr>
            <a:r>
              <a:rPr lang="es-ES" sz="3200" b="1" kern="0" spc="-10" dirty="0">
                <a:solidFill>
                  <a:schemeClr val="accent1"/>
                </a:solidFill>
                <a:latin typeface="Futura bold" panose="020B0802020204020204" pitchFamily="34" charset="0"/>
                <a:cs typeface="Futura Medium" panose="020B0602020204020303" pitchFamily="34" charset="-79"/>
              </a:rPr>
              <a:t>Programa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66F615B-881C-23B8-45A3-324F023A7D7D}"/>
              </a:ext>
            </a:extLst>
          </p:cNvPr>
          <p:cNvSpPr/>
          <p:nvPr/>
        </p:nvSpPr>
        <p:spPr>
          <a:xfrm>
            <a:off x="0" y="9896288"/>
            <a:ext cx="7560309" cy="795918"/>
          </a:xfrm>
          <a:custGeom>
            <a:avLst/>
            <a:gdLst/>
            <a:ahLst/>
            <a:cxnLst/>
            <a:rect l="l" t="t" r="r" b="b"/>
            <a:pathLst>
              <a:path w="7560309" h="918209">
                <a:moveTo>
                  <a:pt x="7559992" y="0"/>
                </a:moveTo>
                <a:lnTo>
                  <a:pt x="0" y="0"/>
                </a:lnTo>
                <a:lnTo>
                  <a:pt x="0" y="918006"/>
                </a:lnTo>
                <a:lnTo>
                  <a:pt x="7559992" y="918006"/>
                </a:lnTo>
                <a:lnTo>
                  <a:pt x="7559992" y="0"/>
                </a:lnTo>
                <a:close/>
              </a:path>
            </a:pathLst>
          </a:custGeom>
          <a:solidFill>
            <a:srgbClr val="3638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DE48F575-0420-5CDD-2A84-469BD28601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712" y="10128250"/>
            <a:ext cx="1331500" cy="3986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5DEB5D-1DDC-A358-F9B2-9FCD3FDF067E}"/>
              </a:ext>
            </a:extLst>
          </p:cNvPr>
          <p:cNvSpPr txBox="1"/>
          <p:nvPr/>
        </p:nvSpPr>
        <p:spPr>
          <a:xfrm>
            <a:off x="1046462" y="5108285"/>
            <a:ext cx="5398788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">
              <a:lnSpc>
                <a:spcPct val="100000"/>
              </a:lnSpc>
            </a:pPr>
            <a:r>
              <a:rPr lang="es-ES" sz="3200" b="1" kern="0" spc="-10" dirty="0">
                <a:solidFill>
                  <a:schemeClr val="accent1"/>
                </a:solidFill>
                <a:latin typeface="Futura bold" panose="020B0802020204020204" pitchFamily="34" charset="0"/>
                <a:ea typeface="+mj-ea"/>
                <a:cs typeface="Futura Medium" panose="020B0602020204020303" pitchFamily="34" charset="-79"/>
              </a:rPr>
              <a:t>Dirigido a</a:t>
            </a:r>
          </a:p>
          <a:p>
            <a:pPr marL="15240">
              <a:lnSpc>
                <a:spcPct val="100000"/>
              </a:lnSpc>
            </a:pPr>
            <a:endParaRPr lang="es-ES" sz="18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0099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Áreas de Compras y Administración.</a:t>
            </a:r>
          </a:p>
          <a:p>
            <a:pPr marL="30099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Áreas de facturación.</a:t>
            </a:r>
          </a:p>
          <a:p>
            <a:pPr marL="30099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Áreas de Riesgos</a:t>
            </a:r>
          </a:p>
          <a:p>
            <a:pPr marL="30099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Áreas de Auditoría Interna </a:t>
            </a:r>
          </a:p>
          <a:p>
            <a:pPr marL="30099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 b="1" spc="-10" dirty="0">
                <a:solidFill>
                  <a:schemeClr val="bg1"/>
                </a:solidFill>
                <a:cs typeface="Futura Medium" panose="020B0602020204020303" pitchFamily="34" charset="-79"/>
              </a:rPr>
              <a:t>Cualquier otra área involucrada en la gestión de proveedores o que tenga contratados servicios externalizados.</a:t>
            </a:r>
            <a:endParaRPr lang="es-ES" sz="1800" dirty="0">
              <a:solidFill>
                <a:srgbClr val="231F2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6008"/>
            <a:ext cx="2304008" cy="44031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40007"/>
            <a:ext cx="2304008" cy="43559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9773996"/>
            <a:ext cx="7560309" cy="918210"/>
            <a:chOff x="0" y="9773996"/>
            <a:chExt cx="7560309" cy="918210"/>
          </a:xfrm>
        </p:grpSpPr>
        <p:sp>
          <p:nvSpPr>
            <p:cNvPr id="5" name="object 5"/>
            <p:cNvSpPr/>
            <p:nvPr/>
          </p:nvSpPr>
          <p:spPr>
            <a:xfrm>
              <a:off x="0" y="9773996"/>
              <a:ext cx="7560309" cy="918210"/>
            </a:xfrm>
            <a:custGeom>
              <a:avLst/>
              <a:gdLst/>
              <a:ahLst/>
              <a:cxnLst/>
              <a:rect l="l" t="t" r="r" b="b"/>
              <a:pathLst>
                <a:path w="7560309" h="918209">
                  <a:moveTo>
                    <a:pt x="7559992" y="0"/>
                  </a:moveTo>
                  <a:lnTo>
                    <a:pt x="0" y="0"/>
                  </a:lnTo>
                  <a:lnTo>
                    <a:pt x="0" y="918006"/>
                  </a:lnTo>
                  <a:lnTo>
                    <a:pt x="7559992" y="91800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36387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0009695"/>
              <a:ext cx="1331500" cy="3986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32992" y="9773996"/>
              <a:ext cx="27305" cy="918210"/>
            </a:xfrm>
            <a:custGeom>
              <a:avLst/>
              <a:gdLst/>
              <a:ahLst/>
              <a:cxnLst/>
              <a:rect l="l" t="t" r="r" b="b"/>
              <a:pathLst>
                <a:path w="27304" h="918209">
                  <a:moveTo>
                    <a:pt x="27000" y="0"/>
                  </a:moveTo>
                  <a:lnTo>
                    <a:pt x="0" y="0"/>
                  </a:lnTo>
                  <a:lnTo>
                    <a:pt x="0" y="918006"/>
                  </a:lnTo>
                  <a:lnTo>
                    <a:pt x="27000" y="918006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rgbClr val="36387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42104" y="1245954"/>
            <a:ext cx="4588945" cy="396711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400" b="1" dirty="0">
                <a:solidFill>
                  <a:srgbClr val="231F20"/>
                </a:solidFill>
                <a:cs typeface="Futura Medium" panose="020B0602020204020303" pitchFamily="34" charset="-79"/>
              </a:rPr>
              <a:t>Isabel Sánchez </a:t>
            </a:r>
            <a:r>
              <a:rPr lang="es-ES" sz="1400" b="1" dirty="0" err="1">
                <a:solidFill>
                  <a:srgbClr val="231F20"/>
                </a:solidFill>
                <a:cs typeface="Futura Medium" panose="020B0602020204020303" pitchFamily="34" charset="-79"/>
              </a:rPr>
              <a:t>Sánchez</a:t>
            </a:r>
            <a:endParaRPr lang="es-ES" sz="1400" b="1" dirty="0">
              <a:solidFill>
                <a:srgbClr val="231F20"/>
              </a:solidFill>
              <a:cs typeface="Futura Medium" panose="020B0602020204020303" pitchFamily="34" charset="-79"/>
            </a:endParaRPr>
          </a:p>
          <a:p>
            <a:pPr fontAlgn="base">
              <a:spcAft>
                <a:spcPts val="600"/>
              </a:spcAft>
            </a:pPr>
            <a:r>
              <a:rPr lang="es-ES" sz="1100" b="1" dirty="0">
                <a:solidFill>
                  <a:srgbClr val="231F20"/>
                </a:solidFill>
                <a:latin typeface="Arial"/>
                <a:cs typeface="Arial"/>
              </a:rPr>
              <a:t>Responsable de BCM y riesgo operacional. </a:t>
            </a:r>
          </a:p>
          <a:p>
            <a:pPr fontAlgn="base">
              <a:spcAft>
                <a:spcPts val="600"/>
              </a:spcAft>
            </a:pPr>
            <a:r>
              <a:rPr lang="es-ES" sz="1100" b="1" dirty="0" err="1">
                <a:solidFill>
                  <a:srgbClr val="231F20"/>
                </a:solidFill>
                <a:latin typeface="Arial"/>
                <a:cs typeface="Arial"/>
              </a:rPr>
              <a:t>Volkwagen</a:t>
            </a:r>
            <a:r>
              <a:rPr lang="es-ES" sz="1100" b="1" dirty="0">
                <a:solidFill>
                  <a:srgbClr val="231F20"/>
                </a:solidFill>
                <a:latin typeface="Arial"/>
                <a:cs typeface="Arial"/>
              </a:rPr>
              <a:t> Bank </a:t>
            </a:r>
          </a:p>
          <a:p>
            <a:pPr marL="21590" algn="just">
              <a:lnSpc>
                <a:spcPct val="100000"/>
              </a:lnSpc>
              <a:spcBef>
                <a:spcPts val="235"/>
              </a:spcBef>
            </a:pPr>
            <a:r>
              <a:rPr lang="es-ES"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Diplomada en Dirección de Empresas, Licenciada en Publicidad y Relaciones Públicas con MBA y máster en mercados financieros y planificación de capital y control. PhD candidate en Riesgos ESG y Finanzas Sostenibles.</a:t>
            </a:r>
          </a:p>
          <a:p>
            <a:pPr marL="21590" algn="just">
              <a:lnSpc>
                <a:spcPct val="100000"/>
              </a:lnSpc>
              <a:spcBef>
                <a:spcPts val="235"/>
              </a:spcBef>
            </a:pPr>
            <a:endParaRPr lang="es-ES" sz="1200" spc="-10" dirty="0">
              <a:solidFill>
                <a:srgbClr val="231F20"/>
              </a:solidFill>
              <a:cs typeface="Futura Medium" panose="020B0602020204020303" pitchFamily="34" charset="-79"/>
            </a:endParaRPr>
          </a:p>
          <a:p>
            <a:pPr marL="21590" algn="just">
              <a:lnSpc>
                <a:spcPct val="100000"/>
              </a:lnSpc>
              <a:spcBef>
                <a:spcPts val="235"/>
              </a:spcBef>
            </a:pPr>
            <a:r>
              <a:rPr lang="es-ES"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Ha desarrollado su carrera en consultoría Big </a:t>
            </a:r>
            <a:r>
              <a:rPr lang="es-ES" sz="1200" spc="-10" dirty="0" err="1">
                <a:solidFill>
                  <a:srgbClr val="231F20"/>
                </a:solidFill>
                <a:cs typeface="Futura Medium" panose="020B0602020204020303" pitchFamily="34" charset="-79"/>
              </a:rPr>
              <a:t>Four</a:t>
            </a:r>
            <a:r>
              <a:rPr lang="es-ES"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 y áreas de Riesgos y Control de diferentes entidades (KPMG, Banco Popular, Santander </a:t>
            </a:r>
            <a:r>
              <a:rPr lang="es-ES" sz="1200" spc="-10" dirty="0" err="1">
                <a:solidFill>
                  <a:srgbClr val="231F20"/>
                </a:solidFill>
                <a:cs typeface="Futura Medium" panose="020B0602020204020303" pitchFamily="34" charset="-79"/>
              </a:rPr>
              <a:t>Consumer</a:t>
            </a:r>
            <a:r>
              <a:rPr lang="es-ES"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lang="es-ES" sz="1200" spc="-10" dirty="0" err="1">
                <a:solidFill>
                  <a:srgbClr val="231F20"/>
                </a:solidFill>
                <a:cs typeface="Futura Medium" panose="020B0602020204020303" pitchFamily="34" charset="-79"/>
              </a:rPr>
              <a:t>Finance</a:t>
            </a:r>
            <a:r>
              <a:rPr lang="es-ES"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, Santander CIB…) ha ocupado diversos puestos de responsabilidad como 2ª Línea de Defensa, entre otros dentro de departamentos de supervisión y control de riesgos o análisis y seguimiento de cartera. Actualmente desarrolla tareas relacionadas con Continuidad de Negocio, Riesgo Operacional y ESG en Volkswagen Bank compatibilizándolo con el mundo </a:t>
            </a:r>
            <a:r>
              <a:rPr lang="es-ES" sz="1200" spc="-10" dirty="0" err="1">
                <a:solidFill>
                  <a:srgbClr val="231F20"/>
                </a:solidFill>
                <a:cs typeface="Futura Medium" panose="020B0602020204020303" pitchFamily="34" charset="-79"/>
              </a:rPr>
              <a:t>academido</a:t>
            </a:r>
            <a:r>
              <a:rPr lang="es-ES"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 como Directora del Grado en Administración y Dirección de Empresas de Universidad </a:t>
            </a:r>
            <a:r>
              <a:rPr lang="es-ES" sz="1200" spc="-10" dirty="0" err="1">
                <a:solidFill>
                  <a:srgbClr val="231F20"/>
                </a:solidFill>
                <a:cs typeface="Futura Medium" panose="020B0602020204020303" pitchFamily="34" charset="-79"/>
              </a:rPr>
              <a:t>Carlemany</a:t>
            </a:r>
            <a:r>
              <a:rPr lang="es-ES" sz="1200" spc="-10">
                <a:solidFill>
                  <a:srgbClr val="231F20"/>
                </a:solidFill>
                <a:cs typeface="Futura Medium" panose="020B0602020204020303" pitchFamily="34" charset="-79"/>
              </a:rPr>
              <a:t> y profesora asociada en ESADE y VIU.</a:t>
            </a:r>
          </a:p>
          <a:p>
            <a:pPr algn="l"/>
            <a:endParaRPr lang="es-ES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2105" y="5033935"/>
            <a:ext cx="4588945" cy="2101857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lang="es-ES" sz="2000" b="1" spc="-10" dirty="0">
                <a:solidFill>
                  <a:schemeClr val="accent1"/>
                </a:solidFill>
                <a:latin typeface="Futura bold" panose="020B0802020204020204" pitchFamily="34" charset="0"/>
                <a:cs typeface="Futura"/>
              </a:rPr>
              <a:t>Precio</a:t>
            </a:r>
            <a:endParaRPr lang="es-ES" sz="2000" dirty="0">
              <a:solidFill>
                <a:schemeClr val="accent1"/>
              </a:solidFill>
              <a:latin typeface="Futura bold" panose="020B0802020204020204" pitchFamily="34" charset="0"/>
              <a:cs typeface="Futura"/>
            </a:endParaRPr>
          </a:p>
          <a:p>
            <a:pPr marL="184150" indent="-171450">
              <a:lnSpc>
                <a:spcPct val="100000"/>
              </a:lnSpc>
              <a:buClr>
                <a:schemeClr val="accent1"/>
              </a:buClr>
              <a:buFont typeface="Wingdings 2" panose="05020102010507070707" pitchFamily="18" charset="2"/>
              <a:buChar char=""/>
            </a:pPr>
            <a:endParaRPr lang="es-ES" sz="1200" dirty="0">
              <a:cs typeface="Futura Medium" panose="020B0602020204020303" pitchFamily="34" charset="-79"/>
            </a:endParaRPr>
          </a:p>
          <a:p>
            <a:pPr marL="184150" indent="-171450">
              <a:lnSpc>
                <a:spcPct val="100000"/>
              </a:lnSpc>
              <a:buClr>
                <a:schemeClr val="accent1"/>
              </a:buClr>
              <a:buFont typeface="Wingdings 2" panose="05020102010507070707" pitchFamily="18" charset="2"/>
              <a:buChar char=""/>
            </a:pPr>
            <a:r>
              <a:rPr sz="1200" dirty="0" err="1">
                <a:cs typeface="Futura Medium" panose="020B0602020204020303" pitchFamily="34" charset="-79"/>
              </a:rPr>
              <a:t>Entidades</a:t>
            </a:r>
            <a:r>
              <a:rPr sz="1200" dirty="0">
                <a:cs typeface="Futura Medium" panose="020B0602020204020303" pitchFamily="34" charset="-79"/>
              </a:rPr>
              <a:t> Adheridas</a:t>
            </a:r>
            <a:r>
              <a:rPr sz="1200" dirty="0">
                <a:solidFill>
                  <a:srgbClr val="110E3A"/>
                </a:solidFill>
                <a:cs typeface="Futura Medium" panose="020B0602020204020303" pitchFamily="34" charset="-79"/>
              </a:rPr>
              <a:t>:</a:t>
            </a:r>
            <a:r>
              <a:rPr sz="1200" spc="-55" dirty="0">
                <a:solidFill>
                  <a:srgbClr val="110E3A"/>
                </a:solidFill>
                <a:cs typeface="Futura Medium" panose="020B0602020204020303" pitchFamily="34" charset="-79"/>
              </a:rPr>
              <a:t> </a:t>
            </a:r>
            <a:r>
              <a:rPr lang="es-ES"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291,60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euros</a:t>
            </a:r>
            <a:r>
              <a:rPr sz="1200" spc="-1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+</a:t>
            </a:r>
            <a:r>
              <a:rPr sz="1200" spc="-1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21%</a:t>
            </a:r>
            <a:r>
              <a:rPr sz="1200" spc="-1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spc="-25" dirty="0">
                <a:solidFill>
                  <a:srgbClr val="231F20"/>
                </a:solidFill>
                <a:cs typeface="Futura Medium" panose="020B0602020204020303" pitchFamily="34" charset="-79"/>
              </a:rPr>
              <a:t>IVA</a:t>
            </a:r>
            <a:endParaRPr sz="1200" dirty="0">
              <a:cs typeface="Futura Medium" panose="020B0602020204020303" pitchFamily="34" charset="-79"/>
            </a:endParaRPr>
          </a:p>
          <a:p>
            <a:pPr marL="184150" indent="-171450">
              <a:lnSpc>
                <a:spcPct val="100000"/>
              </a:lnSpc>
              <a:buClr>
                <a:schemeClr val="accent1"/>
              </a:buClr>
              <a:buFont typeface="Wingdings 2" panose="05020102010507070707" pitchFamily="18" charset="2"/>
              <a:buChar char=""/>
            </a:pPr>
            <a:r>
              <a:rPr sz="1200" dirty="0">
                <a:cs typeface="Futura Medium" panose="020B0602020204020303" pitchFamily="34" charset="-79"/>
              </a:rPr>
              <a:t>Entidades No Adheridas: </a:t>
            </a:r>
            <a:r>
              <a:rPr lang="es-ES" sz="1200" spc="-45" dirty="0">
                <a:solidFill>
                  <a:srgbClr val="231F20"/>
                </a:solidFill>
                <a:cs typeface="Futura Medium" panose="020B0602020204020303" pitchFamily="34" charset="-79"/>
              </a:rPr>
              <a:t>379,1</a:t>
            </a:r>
            <a:r>
              <a:rPr lang="es-ES" sz="1200" dirty="0">
                <a:solidFill>
                  <a:srgbClr val="231F20"/>
                </a:solidFill>
                <a:cs typeface="Futura Medium" panose="020B0602020204020303" pitchFamily="34" charset="-79"/>
              </a:rPr>
              <a:t>0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euros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+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21%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spc="-25" dirty="0">
                <a:solidFill>
                  <a:srgbClr val="231F20"/>
                </a:solidFill>
                <a:cs typeface="Futura Medium" panose="020B0602020204020303" pitchFamily="34" charset="-79"/>
              </a:rPr>
              <a:t>IVA</a:t>
            </a:r>
            <a:endParaRPr lang="es-ES" sz="1200" spc="-25" dirty="0">
              <a:solidFill>
                <a:srgbClr val="231F20"/>
              </a:solidFill>
              <a:cs typeface="Futura Medium" panose="020B0602020204020303" pitchFamily="34" charset="-79"/>
            </a:endParaRPr>
          </a:p>
          <a:p>
            <a:pPr marL="12700">
              <a:lnSpc>
                <a:spcPct val="100000"/>
              </a:lnSpc>
            </a:pPr>
            <a:endParaRPr lang="es-ES" sz="1200" spc="-25" dirty="0">
              <a:solidFill>
                <a:srgbClr val="231F20"/>
              </a:solidFill>
              <a:highlight>
                <a:srgbClr val="FFFF00"/>
              </a:highlight>
              <a:cs typeface="Futura Medium" panose="020B0602020204020303" pitchFamily="34" charset="-79"/>
            </a:endParaRPr>
          </a:p>
          <a:p>
            <a:pPr marL="12700" marR="5080">
              <a:lnSpc>
                <a:spcPct val="100000"/>
              </a:lnSpc>
              <a:spcBef>
                <a:spcPts val="1155"/>
              </a:spcBef>
            </a:pPr>
            <a:r>
              <a:rPr sz="1200" dirty="0">
                <a:solidFill>
                  <a:srgbClr val="110E3A"/>
                </a:solidFill>
                <a:cs typeface="Futura Medium" panose="020B0602020204020303" pitchFamily="34" charset="-79"/>
              </a:rPr>
              <a:t>Datos</a:t>
            </a:r>
            <a:r>
              <a:rPr sz="1200" spc="-50" dirty="0">
                <a:solidFill>
                  <a:srgbClr val="110E3A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110E3A"/>
                </a:solidFill>
                <a:cs typeface="Futura Medium" panose="020B0602020204020303" pitchFamily="34" charset="-79"/>
              </a:rPr>
              <a:t>bancarios:</a:t>
            </a:r>
            <a:r>
              <a:rPr sz="1200" spc="-45" dirty="0">
                <a:solidFill>
                  <a:srgbClr val="110E3A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La</a:t>
            </a:r>
            <a:r>
              <a:rPr sz="1200" spc="-4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cuota</a:t>
            </a:r>
            <a:r>
              <a:rPr sz="1200" spc="-4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de</a:t>
            </a:r>
            <a:r>
              <a:rPr sz="1200" spc="-4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inscripción</a:t>
            </a:r>
            <a:r>
              <a:rPr sz="1200" spc="-4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puede</a:t>
            </a:r>
            <a:r>
              <a:rPr sz="1200" spc="-4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hacerse</a:t>
            </a:r>
            <a:r>
              <a:rPr sz="1200" spc="-4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efectiva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mediante</a:t>
            </a:r>
            <a:r>
              <a:rPr sz="1200" spc="14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transferencia</a:t>
            </a:r>
            <a:r>
              <a:rPr sz="1200" spc="15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bancaria</a:t>
            </a:r>
            <a:r>
              <a:rPr sz="1200" spc="15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a</a:t>
            </a:r>
            <a:r>
              <a:rPr sz="1200" spc="15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nuestra</a:t>
            </a:r>
            <a:r>
              <a:rPr sz="1200" spc="15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c/c</a:t>
            </a:r>
            <a:r>
              <a:rPr sz="1200" spc="15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nº:</a:t>
            </a:r>
            <a:r>
              <a:rPr sz="1200" spc="15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IBAN</a:t>
            </a:r>
            <a:r>
              <a:rPr sz="1200" spc="16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spc="-20" dirty="0">
                <a:solidFill>
                  <a:srgbClr val="231F20"/>
                </a:solidFill>
                <a:cs typeface="Futura Medium" panose="020B0602020204020303" pitchFamily="34" charset="-79"/>
              </a:rPr>
              <a:t>ES49 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0081-</a:t>
            </a:r>
            <a:r>
              <a:rPr sz="1200" spc="-30" dirty="0">
                <a:solidFill>
                  <a:srgbClr val="231F20"/>
                </a:solidFill>
                <a:cs typeface="Futura Medium" panose="020B0602020204020303" pitchFamily="34" charset="-79"/>
              </a:rPr>
              <a:t>7118-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57-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0001087611</a:t>
            </a:r>
            <a:r>
              <a:rPr sz="1200" spc="14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del</a:t>
            </a:r>
            <a:r>
              <a:rPr sz="1200" spc="16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Banco</a:t>
            </a:r>
            <a:r>
              <a:rPr sz="1200" spc="16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Sabadell</a:t>
            </a:r>
            <a:r>
              <a:rPr sz="1200" spc="9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Atlántico</a:t>
            </a:r>
            <a:r>
              <a:rPr sz="1200" spc="16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de</a:t>
            </a:r>
            <a:r>
              <a:rPr sz="1200" spc="15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spc="-25" dirty="0">
                <a:solidFill>
                  <a:srgbClr val="231F20"/>
                </a:solidFill>
                <a:cs typeface="Futura Medium" panose="020B0602020204020303" pitchFamily="34" charset="-79"/>
              </a:rPr>
              <a:t>la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calle</a:t>
            </a:r>
            <a:r>
              <a:rPr sz="1200" spc="-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Juan Bravo, 51</a:t>
            </a:r>
            <a:r>
              <a:rPr sz="1200" spc="-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(28006 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Madrid).</a:t>
            </a:r>
            <a:endParaRPr sz="1200" dirty="0">
              <a:cs typeface="Futura Medium" panose="020B0602020204020303" pitchFamily="34" charset="-79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2104" y="8182571"/>
            <a:ext cx="4159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Acción</a:t>
            </a:r>
            <a:r>
              <a:rPr sz="1200" b="1" spc="-20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formativa</a:t>
            </a:r>
            <a:r>
              <a:rPr sz="1200" b="1" spc="-10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bonifica</a:t>
            </a:r>
            <a:r>
              <a:rPr lang="es-ES"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b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le</a:t>
            </a:r>
            <a:r>
              <a:rPr sz="1200" b="1" spc="-10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a</a:t>
            </a:r>
            <a:r>
              <a:rPr sz="1200" b="1" spc="-15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través</a:t>
            </a:r>
            <a:r>
              <a:rPr sz="1200" b="1" spc="-5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de</a:t>
            </a:r>
            <a:r>
              <a:rPr sz="1200" b="1" spc="-15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FUNDAE</a:t>
            </a:r>
            <a:r>
              <a:rPr sz="1200" b="1" spc="-5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spc="-10" dirty="0">
                <a:solidFill>
                  <a:schemeClr val="accent1"/>
                </a:solidFill>
                <a:cs typeface="Futura Medium" panose="020B0602020204020303" pitchFamily="34" charset="-79"/>
              </a:rPr>
              <a:t>(Fundación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Estatal</a:t>
            </a:r>
            <a:r>
              <a:rPr sz="1200" b="1" spc="-20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para</a:t>
            </a:r>
            <a:r>
              <a:rPr sz="1200" b="1" spc="-5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la</a:t>
            </a:r>
            <a:r>
              <a:rPr sz="1200" b="1" spc="-10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Formación</a:t>
            </a:r>
            <a:r>
              <a:rPr sz="1200" b="1" spc="-10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en</a:t>
            </a:r>
            <a:r>
              <a:rPr sz="1200" b="1" spc="-5" dirty="0">
                <a:solidFill>
                  <a:schemeClr val="accent1"/>
                </a:solidFill>
                <a:cs typeface="Futura Medium" panose="020B0602020204020303" pitchFamily="34" charset="-79"/>
              </a:rPr>
              <a:t> </a:t>
            </a:r>
            <a:r>
              <a:rPr sz="1200" b="1" dirty="0">
                <a:solidFill>
                  <a:schemeClr val="accent1"/>
                </a:solidFill>
                <a:cs typeface="Futura Medium" panose="020B0602020204020303" pitchFamily="34" charset="-79"/>
              </a:rPr>
              <a:t>el</a:t>
            </a:r>
            <a:r>
              <a:rPr sz="1200" b="1" spc="-10" dirty="0">
                <a:solidFill>
                  <a:schemeClr val="accent1"/>
                </a:solidFill>
                <a:cs typeface="Futura Medium" panose="020B0602020204020303" pitchFamily="34" charset="-79"/>
              </a:rPr>
              <a:t> Empleo).</a:t>
            </a:r>
            <a:endParaRPr sz="1200" b="1" dirty="0">
              <a:solidFill>
                <a:schemeClr val="accent1"/>
              </a:solidFill>
              <a:cs typeface="Futura Medium" panose="020B0602020204020303" pitchFamily="34" charset="-79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59050" y="547360"/>
            <a:ext cx="186772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spc="-10" dirty="0">
                <a:solidFill>
                  <a:schemeClr val="accent1"/>
                </a:solidFill>
                <a:latin typeface="Futura bold" panose="020B0802020204020204" pitchFamily="34" charset="0"/>
              </a:rPr>
              <a:t>Ponente</a:t>
            </a:r>
            <a:endParaRPr lang="es-ES" sz="2000" dirty="0">
              <a:solidFill>
                <a:schemeClr val="accent1"/>
              </a:solidFill>
              <a:latin typeface="Futura bold" panose="020B0802020204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8504" y="9198513"/>
            <a:ext cx="4211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Para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más</a:t>
            </a:r>
            <a:r>
              <a:rPr sz="1200" spc="-15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información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contacte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sz="1200" dirty="0">
                <a:solidFill>
                  <a:srgbClr val="231F20"/>
                </a:solidFill>
                <a:cs typeface="Futura Medium" panose="020B0602020204020303" pitchFamily="34" charset="-79"/>
              </a:rPr>
              <a:t>con</a:t>
            </a:r>
            <a:r>
              <a:rPr sz="1200" spc="-10" dirty="0">
                <a:solidFill>
                  <a:srgbClr val="231F20"/>
                </a:solidFill>
                <a:cs typeface="Futura Medium" panose="020B0602020204020303" pitchFamily="34" charset="-79"/>
              </a:rPr>
              <a:t> </a:t>
            </a:r>
            <a:r>
              <a:rPr lang="es-ES" sz="1200" u="sng" spc="-1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cs typeface="Futura Medium" panose="020B0602020204020303" pitchFamily="34" charset="-79"/>
                <a:hlinkClick r:id="rId5"/>
              </a:rPr>
              <a:t>formacion</a:t>
            </a:r>
            <a:r>
              <a:rPr sz="1200" u="sng" spc="-1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cs typeface="Futura Medium" panose="020B0602020204020303" pitchFamily="34" charset="-79"/>
                <a:hlinkClick r:id="rId5"/>
              </a:rPr>
              <a:t>@icea.es</a:t>
            </a:r>
            <a:endParaRPr sz="1200" dirty="0">
              <a:cs typeface="Futura Medium" panose="020B0602020204020303" pitchFamily="34" charset="-79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91451"/>
            <a:ext cx="2279992" cy="43611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EC852DD-3DCA-3B23-EEA5-9FA8934AD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327" y="539668"/>
            <a:ext cx="1041722" cy="1018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3">
            <a:extLst>
              <a:ext uri="{FF2B5EF4-FFF2-40B4-BE49-F238E27FC236}">
                <a16:creationId xmlns:a16="http://schemas.microsoft.com/office/drawing/2014/main" id="{A2DD8FB3-E639-3257-7A7C-84BC3B943D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06003"/>
            <a:ext cx="7559992" cy="7663256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CC905E76-7507-A301-2EFA-28C3421E10CB}"/>
              </a:ext>
            </a:extLst>
          </p:cNvPr>
          <p:cNvSpPr/>
          <p:nvPr/>
        </p:nvSpPr>
        <p:spPr>
          <a:xfrm>
            <a:off x="540004" y="3347999"/>
            <a:ext cx="5130165" cy="3636010"/>
          </a:xfrm>
          <a:custGeom>
            <a:avLst/>
            <a:gdLst/>
            <a:ahLst/>
            <a:cxnLst/>
            <a:rect l="l" t="t" r="r" b="b"/>
            <a:pathLst>
              <a:path w="5130165" h="3636009">
                <a:moveTo>
                  <a:pt x="0" y="3635997"/>
                </a:moveTo>
                <a:lnTo>
                  <a:pt x="5129999" y="3635997"/>
                </a:lnTo>
                <a:lnTo>
                  <a:pt x="5129999" y="0"/>
                </a:lnTo>
                <a:lnTo>
                  <a:pt x="0" y="0"/>
                </a:lnTo>
                <a:lnTo>
                  <a:pt x="0" y="3635997"/>
                </a:lnTo>
                <a:close/>
              </a:path>
            </a:pathLst>
          </a:custGeom>
          <a:solidFill>
            <a:srgbClr val="3638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0D301162-8F61-2BB7-62C9-08B5BAD50FC5}"/>
              </a:ext>
            </a:extLst>
          </p:cNvPr>
          <p:cNvSpPr/>
          <p:nvPr/>
        </p:nvSpPr>
        <p:spPr>
          <a:xfrm>
            <a:off x="540004" y="0"/>
            <a:ext cx="5130165" cy="3348354"/>
          </a:xfrm>
          <a:custGeom>
            <a:avLst/>
            <a:gdLst/>
            <a:ahLst/>
            <a:cxnLst/>
            <a:rect l="l" t="t" r="r" b="b"/>
            <a:pathLst>
              <a:path w="5130165" h="3348354">
                <a:moveTo>
                  <a:pt x="5129999" y="0"/>
                </a:moveTo>
                <a:lnTo>
                  <a:pt x="0" y="0"/>
                </a:lnTo>
                <a:lnTo>
                  <a:pt x="0" y="3347999"/>
                </a:lnTo>
                <a:lnTo>
                  <a:pt x="5129999" y="3347999"/>
                </a:lnTo>
                <a:lnTo>
                  <a:pt x="5129999" y="0"/>
                </a:lnTo>
                <a:close/>
              </a:path>
            </a:pathLst>
          </a:custGeom>
          <a:solidFill>
            <a:srgbClr val="A7A7D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2650" y="1775486"/>
            <a:ext cx="3909695" cy="4324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65350" algn="l"/>
              </a:tabLst>
            </a:pPr>
            <a:r>
              <a:rPr lang="es-ES" spc="-10" dirty="0">
                <a:solidFill>
                  <a:schemeClr val="accent1"/>
                </a:solidFill>
                <a:latin typeface="Futura bold" panose="020B0802020204020204" pitchFamily="34" charset="0"/>
              </a:rPr>
              <a:t>Lugar </a:t>
            </a:r>
            <a:r>
              <a:rPr lang="es-ES" spc="-25" dirty="0">
                <a:solidFill>
                  <a:schemeClr val="accent1"/>
                </a:solidFill>
                <a:latin typeface="Futura bold" panose="020B0802020204020204" pitchFamily="34" charset="0"/>
              </a:rPr>
              <a:t>de impartición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1ED4A3B7-9D3C-46EF-8F7C-D660A1BB1B00}"/>
              </a:ext>
            </a:extLst>
          </p:cNvPr>
          <p:cNvSpPr txBox="1"/>
          <p:nvPr/>
        </p:nvSpPr>
        <p:spPr>
          <a:xfrm>
            <a:off x="801623" y="3670300"/>
            <a:ext cx="460692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4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Aulas presenciales de ICEA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</a:t>
            </a:r>
            <a:r>
              <a:rPr sz="1200" spc="48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completar</a:t>
            </a:r>
            <a:r>
              <a:rPr sz="1200" spc="48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aforo</a:t>
            </a:r>
            <a:r>
              <a:rPr sz="1200" spc="4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sz="12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remoto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 webinar</a:t>
            </a:r>
            <a:r>
              <a:rPr sz="1200" b="1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solidFill>
                <a:srgbClr val="F9C4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240">
              <a:lnSpc>
                <a:spcPct val="100000"/>
              </a:lnSpc>
            </a:pPr>
            <a:r>
              <a:rPr lang="es-ES" sz="1200" b="1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b="1" dirty="0" err="1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erá</a:t>
            </a:r>
            <a:r>
              <a:rPr sz="1200" b="1" spc="25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  <a:r>
              <a:rPr sz="1200" b="1" spc="25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</a:t>
            </a:r>
            <a:r>
              <a:rPr sz="1200" b="1" spc="25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sz="1200" b="1" spc="25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  <a:r>
              <a:rPr sz="1200" b="1" spc="25" dirty="0">
                <a:solidFill>
                  <a:srgbClr val="F9C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b="1" spc="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r>
              <a:rPr sz="1200" b="1" spc="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  <a:r>
              <a:rPr sz="1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inscripción</a:t>
            </a:r>
            <a:r>
              <a:rPr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celebración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condicionada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inscripción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mínimo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asistentes.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333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Programa,</a:t>
            </a:r>
            <a:r>
              <a:rPr sz="12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fechas</a:t>
            </a:r>
            <a:r>
              <a:rPr sz="12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</a:t>
            </a:r>
            <a:r>
              <a:rPr sz="12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ponentes</a:t>
            </a:r>
            <a:r>
              <a:rPr sz="12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sz="12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modificados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organizativas.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350" algn="r">
              <a:lnSpc>
                <a:spcPct val="100000"/>
              </a:lnSpc>
            </a:pPr>
            <a:endParaRPr lang="es-E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350" algn="r">
              <a:lnSpc>
                <a:spcPct val="100000"/>
              </a:lnSpc>
            </a:pPr>
            <a:endParaRPr lang="es-E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350" algn="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desea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información,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contacte</a:t>
            </a:r>
            <a:r>
              <a:rPr sz="1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nosotros: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</a:pPr>
            <a:r>
              <a:rPr sz="1200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formacion@icea.es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16C8F5E-9068-FA52-967E-FDB9B42B6F6E}"/>
              </a:ext>
            </a:extLst>
          </p:cNvPr>
          <p:cNvSpPr/>
          <p:nvPr/>
        </p:nvSpPr>
        <p:spPr>
          <a:xfrm>
            <a:off x="0" y="9769260"/>
            <a:ext cx="7560309" cy="922946"/>
          </a:xfrm>
          <a:custGeom>
            <a:avLst/>
            <a:gdLst/>
            <a:ahLst/>
            <a:cxnLst/>
            <a:rect l="l" t="t" r="r" b="b"/>
            <a:pathLst>
              <a:path w="7560309" h="918209">
                <a:moveTo>
                  <a:pt x="7559992" y="0"/>
                </a:moveTo>
                <a:lnTo>
                  <a:pt x="0" y="0"/>
                </a:lnTo>
                <a:lnTo>
                  <a:pt x="0" y="918006"/>
                </a:lnTo>
                <a:lnTo>
                  <a:pt x="7559992" y="918006"/>
                </a:lnTo>
                <a:lnTo>
                  <a:pt x="7559992" y="0"/>
                </a:lnTo>
                <a:close/>
              </a:path>
            </a:pathLst>
          </a:custGeom>
          <a:solidFill>
            <a:srgbClr val="3638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object 6">
            <a:extLst>
              <a:ext uri="{FF2B5EF4-FFF2-40B4-BE49-F238E27FC236}">
                <a16:creationId xmlns:a16="http://schemas.microsoft.com/office/drawing/2014/main" id="{C14F82C9-0EF2-3E1A-E11A-60EE74336D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712" y="10128250"/>
            <a:ext cx="1331500" cy="398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uevoICEA">
  <a:themeElements>
    <a:clrScheme name="Personalizado 5">
      <a:dk1>
        <a:sysClr val="windowText" lastClr="000000"/>
      </a:dk1>
      <a:lt1>
        <a:sysClr val="window" lastClr="FFFFFF"/>
      </a:lt1>
      <a:dk2>
        <a:srgbClr val="F9CB4B"/>
      </a:dk2>
      <a:lt2>
        <a:srgbClr val="C7FFFF"/>
      </a:lt2>
      <a:accent1>
        <a:srgbClr val="38326E"/>
      </a:accent1>
      <a:accent2>
        <a:srgbClr val="59B7FF"/>
      </a:accent2>
      <a:accent3>
        <a:srgbClr val="E79D6D"/>
      </a:accent3>
      <a:accent4>
        <a:srgbClr val="DD4B92"/>
      </a:accent4>
      <a:accent5>
        <a:srgbClr val="8D58EF"/>
      </a:accent5>
      <a:accent6>
        <a:srgbClr val="878787"/>
      </a:accent6>
      <a:hlink>
        <a:srgbClr val="EC6485"/>
      </a:hlink>
      <a:folHlink>
        <a:srgbClr val="38326E"/>
      </a:folHlink>
    </a:clrScheme>
    <a:fontScheme name="NuevoICEA">
      <a:majorFont>
        <a:latin typeface="Futu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evoICEA" id="{4C6C888F-E7AE-437E-8935-AEAD17017857}" vid="{F1FDE422-27A8-462D-B993-0E6D5BA8FFD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08242DB65C514FAB571AC021EC7F56" ma:contentTypeVersion="3" ma:contentTypeDescription="Crear nuevo documento." ma:contentTypeScope="" ma:versionID="6a19fb525e5ca2b6f3cb590d704116d2">
  <xsd:schema xmlns:xsd="http://www.w3.org/2001/XMLSchema" xmlns:xs="http://www.w3.org/2001/XMLSchema" xmlns:p="http://schemas.microsoft.com/office/2006/metadata/properties" xmlns:ns1="http://schemas.microsoft.com/sharepoint/v3" xmlns:ns2="99015294-2c2e-4eb8-a1c9-56fc33779b49" targetNamespace="http://schemas.microsoft.com/office/2006/metadata/properties" ma:root="true" ma:fieldsID="047965bc04d4958b4ca1c39c1248fd5a" ns1:_="" ns2:_="">
    <xsd:import namespace="http://schemas.microsoft.com/sharepoint/v3"/>
    <xsd:import namespace="99015294-2c2e-4eb8-a1c9-56fc33779b49"/>
    <xsd:element name="properties">
      <xsd:complexType>
        <xsd:sequence>
          <xsd:element name="documentManagement">
            <xsd:complexType>
              <xsd:all>
                <xsd:element ref="ns2:TitleSEO" minOccurs="0"/>
                <xsd:element ref="ns2:DescriptionSEO" minOccurs="0"/>
                <xsd:element ref="ns1:PublishingStartDate" minOccurs="0"/>
                <xsd:element ref="ns1:PublishingExpirationDate" minOccurs="0"/>
                <xsd:element ref="ns2:ICEATwitterCardRRSS" minOccurs="0"/>
                <xsd:element ref="ns2:ICEAOGImageRRSS" minOccurs="0"/>
                <xsd:element ref="ns2:ICEAOGUrlRR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15294-2c2e-4eb8-a1c9-56fc33779b49" elementFormDefault="qualified">
    <xsd:import namespace="http://schemas.microsoft.com/office/2006/documentManagement/types"/>
    <xsd:import namespace="http://schemas.microsoft.com/office/infopath/2007/PartnerControls"/>
    <xsd:element name="TitleSEO" ma:index="1" nillable="true" ma:displayName="TitleSEO" ma:internalName="TitleSEO">
      <xsd:simpleType>
        <xsd:restriction base="dms:Text">
          <xsd:maxLength value="255"/>
        </xsd:restriction>
      </xsd:simpleType>
    </xsd:element>
    <xsd:element name="DescriptionSEO" ma:index="2" nillable="true" ma:displayName="DescriptionSEO" ma:internalName="DescriptionSEO">
      <xsd:simpleType>
        <xsd:restriction base="dms:Note">
          <xsd:maxLength value="255"/>
        </xsd:restriction>
      </xsd:simpleType>
    </xsd:element>
    <xsd:element name="ICEATwitterCardRRSS" ma:index="12" nillable="true" ma:displayName="ICEA Twitter Card RRSS" ma:description="Twitter card RRSS" ma:internalName="ICEATwitterCardRRSS">
      <xsd:simpleType>
        <xsd:restriction base="dms:Text"/>
      </xsd:simpleType>
    </xsd:element>
    <xsd:element name="ICEAOGImageRRSS" ma:index="13" nillable="true" ma:displayName="ICEA Image RRSS" ma:description="URL absoluta de la imagen para mostrar en RRSS" ma:internalName="ICEAOGImageRRSS">
      <xsd:simpleType>
        <xsd:restriction base="dms:Text"/>
      </xsd:simpleType>
    </xsd:element>
    <xsd:element name="ICEAOGUrlRRSS" ma:index="14" nillable="true" ma:displayName="ICEA URL RRSS" ma:description="URL absoluta para mostrar en RRSS" ma:internalName="ICEAOGUrlRRS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ipo de contenido"/>
        <xsd:element ref="dc:title" minOccurs="0" maxOccurs="1" ma:index="0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SEO xmlns="99015294-2c2e-4eb8-a1c9-56fc33779b49" xsi:nil="true"/>
    <ICEATwitterCardRRSS xmlns="99015294-2c2e-4eb8-a1c9-56fc33779b49" xsi:nil="true"/>
    <ICEAOGImageRRSS xmlns="99015294-2c2e-4eb8-a1c9-56fc33779b49" xsi:nil="true"/>
    <TitleSEO xmlns="99015294-2c2e-4eb8-a1c9-56fc33779b49" xsi:nil="true"/>
    <ICEAOGUrlRRSS xmlns="99015294-2c2e-4eb8-a1c9-56fc33779b49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C63234-0530-4AC5-8C90-EE30B57ABB87}"/>
</file>

<file path=customXml/itemProps2.xml><?xml version="1.0" encoding="utf-8"?>
<ds:datastoreItem xmlns:ds="http://schemas.openxmlformats.org/officeDocument/2006/customXml" ds:itemID="{E997495B-FF9E-43BB-859D-41E7225E7E53}"/>
</file>

<file path=customXml/itemProps3.xml><?xml version="1.0" encoding="utf-8"?>
<ds:datastoreItem xmlns:ds="http://schemas.openxmlformats.org/officeDocument/2006/customXml" ds:itemID="{5A841878-2ED6-4EE8-ACA3-D26CF0F728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528</Words>
  <Application>Microsoft Office PowerPoint</Application>
  <PresentationFormat>Personalizado</PresentationFormat>
  <Paragraphs>59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Futura</vt:lpstr>
      <vt:lpstr>Futura bold</vt:lpstr>
      <vt:lpstr>Futura Medium</vt:lpstr>
      <vt:lpstr>Wingdings 2</vt:lpstr>
      <vt:lpstr>NuevoICEA</vt:lpstr>
      <vt:lpstr>Presentación de PowerPoint</vt:lpstr>
      <vt:lpstr>Presentación de PowerPoint</vt:lpstr>
      <vt:lpstr>Programa</vt:lpstr>
      <vt:lpstr>Ponente</vt:lpstr>
      <vt:lpstr>Lugar de impartición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riesgo outsourcing y normativa Dora</dc:title>
  <dc:creator>Maria del Carmen Zapata Blasco</dc:creator>
  <cp:lastModifiedBy>Bárbara Sequera Lopez</cp:lastModifiedBy>
  <cp:revision>94</cp:revision>
  <dcterms:created xsi:type="dcterms:W3CDTF">2022-04-20T14:52:10Z</dcterms:created>
  <dcterms:modified xsi:type="dcterms:W3CDTF">2024-08-27T06:45:29Z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2022-04-20T00:00:00Z</vt:filetime>
  </property>
  <property fmtid="{D5CDD505-2E9C-101B-9397-08002B2CF9AE}" pid="3" name="Creator">
    <vt:lpwstr>Adobe InDesign 17.2 (Windows)</vt:lpwstr>
  </property>
  <property fmtid="{D5CDD505-2E9C-101B-9397-08002B2CF9AE}" pid="4" name="LastSaved">
    <vt:filetime>2022-04-20T00:00:00Z</vt:filetime>
  </property>
  <property fmtid="{D5CDD505-2E9C-101B-9397-08002B2CF9AE}" pid="5" name="ContentTypeId">
    <vt:lpwstr>0x0101003B08242DB65C514FAB571AC021EC7F56</vt:lpwstr>
  </property>
</Properties>
</file>